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9" r:id="rId8"/>
    <p:sldId id="262" r:id="rId9"/>
    <p:sldId id="263" r:id="rId10"/>
    <p:sldId id="270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zmul kader Chowdhury" initials="NC" lastIdx="1" clrIdx="0">
    <p:extLst>
      <p:ext uri="{19B8F6BF-5375-455C-9EA6-DF929625EA0E}">
        <p15:presenceInfo xmlns:p15="http://schemas.microsoft.com/office/powerpoint/2012/main" userId="247d1df186ba6c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0330-1F59-0974-96C7-59526CC21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8B331-0851-E283-9054-E574285C2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58E-A691-1378-15EA-AE313E932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B3A62-15B7-1481-4D87-BD7AFBDF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1529D-48BE-0176-419D-E0671C27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46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8334-51A4-7DF5-4AF2-C75F5E48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CA599-1EC6-59BA-B4FF-CAE8D5D5F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ADF6B-3A94-B2B3-D269-0A2E4AE5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30311-46F5-5783-5B86-0D579273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32144-845B-FFBE-53C2-991D92CC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4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ED974-4D28-3785-B2AC-0D745BC6B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2076C-9264-1E4E-224E-D9D7DE822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7E3BB-9D6A-7608-AA77-4C43399E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34DF-1AB6-6DB4-6792-8A5EE0DE5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EC36F-6BD7-7D82-60AF-32F9128D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3AFD-8B2F-981C-7674-B252B1F4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593B-9889-F066-2284-065136CBF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EA76-EC5F-C501-6076-6A5219EB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A139F-6CFF-6691-D70E-93C841DE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34AC8-5FAD-1015-D7F3-1897FCE5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7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8E1E-35C9-601C-31C6-83608F31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2201-84FD-CD20-83B2-2A3A053C0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1EBB2-B997-9115-8EFF-4ED099BBD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C01E2-00D8-DAC8-AF62-4FBB0226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6E77B-B6F6-13B3-F532-AA6CEF43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0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11DD-DF43-E359-DA94-168258EF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C826-08A7-AC83-D5CB-F5F930890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284AB-5FEF-1D63-20CB-CBB1E9781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ADD42-376B-D560-10DE-DDA14B28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32B07-4FA1-E829-F448-2B7AE8F17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A5DD2-3D02-9A43-DF2B-9E4115C0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8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8D6-E7CF-2AB9-510F-B24DC313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5CE0-766E-C9DA-4FD5-5F4F0BF61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43C27-4FFF-BC6D-6764-24F31F6B1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EF7A1-AF32-D366-B8E2-55698EC99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2F978-C4CE-7DF6-CE95-941A0687D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73AFF-9109-F3CC-CF6A-78E543D2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B72EE-FE4A-2F22-12D2-21E9D235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B9976-15E9-4208-49A3-64412CB0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1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DFFD-0B82-99AB-F51D-F8246552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C73DB-C437-BD34-70F3-9715E02BC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E4EF5-0C1E-53E7-D9A0-499170D7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4538E-3A65-7428-7722-8C07561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D8D43-EFBC-319A-2412-F204BDA8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64468-8924-51A9-41D1-6365DCF7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091-3BB6-12A1-3E3B-2DC4B574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FDF2-2C22-54F8-4309-3C9CDDED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86743-AD47-F084-F45E-75EAB599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C2516-C09E-0647-DF48-F8C54A33C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35E8-4D4A-D1B9-AAA0-8E0101B6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1472B-A6E8-459F-6ED6-B0896F2A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37C38-B922-80E7-0EF0-0FC2E094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49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6F48-7975-D8BD-817E-CAA83193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0ED55-B751-1EE0-6FBE-ECFE8F752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117DB-AD5A-3190-8632-974CB1AD8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75699-E11A-A55D-7F8E-A38F6A08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E784B-7940-D33A-9179-AC3D4C9AB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BC742-D500-4249-34AF-F37FD12D0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0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4E84E6-8FDD-8BA2-9E45-E16807DD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E8400-2B7C-1984-899E-A87990D57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E2FD2-C543-3E55-74FA-0C952B2E8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A6167-DA0C-45D5-945C-C3C3A09748B5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EC06E-420B-73ED-D39B-2C2FF8DBD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6F35-9611-5BC7-D4DB-F316DD6FE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922E-EEC3-4F50-8325-27BFF1B5D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9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3825D-C62E-E7F5-108D-8788B08C3BDF}"/>
              </a:ext>
            </a:extLst>
          </p:cNvPr>
          <p:cNvSpPr txBox="1"/>
          <p:nvPr/>
        </p:nvSpPr>
        <p:spPr>
          <a:xfrm>
            <a:off x="2939984" y="113120"/>
            <a:ext cx="773430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highlight>
                  <a:srgbClr val="FF6F00"/>
                </a:highlight>
              </a:rPr>
              <a:t>GRADIENT,DIVERGENCE AND CURL</a:t>
            </a:r>
          </a:p>
          <a:p>
            <a:pPr algn="ctr"/>
            <a:r>
              <a:rPr lang="en-US" sz="3200" b="1" dirty="0">
                <a:highlight>
                  <a:srgbClr val="FF6F00"/>
                </a:highlight>
              </a:rPr>
              <a:t>NAZMUL KADER CHOWDHURY</a:t>
            </a:r>
            <a:endParaRPr lang="en-US" sz="3200" dirty="0">
              <a:highlight>
                <a:srgbClr val="FF6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3848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B3BCF5-70FA-F83F-3D97-127DE645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23" y="487425"/>
            <a:ext cx="10266554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672966-EAA4-1133-C3FB-62C4FC3ED45B}"/>
              </a:ext>
            </a:extLst>
          </p:cNvPr>
          <p:cNvSpPr txBox="1"/>
          <p:nvPr/>
        </p:nvSpPr>
        <p:spPr>
          <a:xfrm>
            <a:off x="4776248" y="188536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+mj-lt"/>
              </a:rPr>
              <a:t>CURL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8AD6C-F594-B7CC-A68D-E71AF17795E4}"/>
              </a:ext>
            </a:extLst>
          </p:cNvPr>
          <p:cNvSpPr txBox="1"/>
          <p:nvPr/>
        </p:nvSpPr>
        <p:spPr>
          <a:xfrm>
            <a:off x="989815" y="1234911"/>
            <a:ext cx="94268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Definition</a:t>
            </a:r>
            <a:r>
              <a:rPr lang="en-US" sz="2800" dirty="0"/>
              <a:t>: The </a:t>
            </a:r>
            <a:r>
              <a:rPr lang="en-US" sz="2800" b="1" dirty="0"/>
              <a:t>curl</a:t>
            </a:r>
            <a:r>
              <a:rPr lang="en-US" sz="2800" dirty="0"/>
              <a:t> of a vector field </a:t>
            </a:r>
            <a:r>
              <a:rPr lang="en-US" sz="2800" b="1" dirty="0"/>
              <a:t>F</a:t>
            </a:r>
            <a:r>
              <a:rPr lang="en-US" sz="2800" dirty="0"/>
              <a:t> measures the rotation or circulation of the field.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720B-1A47-6026-8473-11F83984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251" y="2392590"/>
            <a:ext cx="4290432" cy="20728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D93C4E-8A84-4710-65E8-53F06A26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384" y="4898213"/>
            <a:ext cx="1133954" cy="1133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10B104-BF62-A1C8-B4DF-E7A6C2E5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338" y="5206087"/>
            <a:ext cx="999831" cy="51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73D10-10D4-25D5-98CE-775D515E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50" y="5231992"/>
            <a:ext cx="999831" cy="5182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18CA96-8687-83B2-78C5-ADADF40EB0DB}"/>
              </a:ext>
            </a:extLst>
          </p:cNvPr>
          <p:cNvSpPr/>
          <p:nvPr/>
        </p:nvSpPr>
        <p:spPr>
          <a:xfrm>
            <a:off x="4976169" y="4924118"/>
            <a:ext cx="1261981" cy="11339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E70651-EA36-42F5-4B03-EC3B1B246FB4}"/>
              </a:ext>
            </a:extLst>
          </p:cNvPr>
          <p:cNvSpPr/>
          <p:nvPr/>
        </p:nvSpPr>
        <p:spPr>
          <a:xfrm>
            <a:off x="7279682" y="4685122"/>
            <a:ext cx="1374123" cy="12631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Vecrtor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777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FBB93-DFB8-55B7-61A7-93CC76BA2C03}"/>
              </a:ext>
            </a:extLst>
          </p:cNvPr>
          <p:cNvSpPr txBox="1"/>
          <p:nvPr/>
        </p:nvSpPr>
        <p:spPr>
          <a:xfrm>
            <a:off x="3469064" y="216817"/>
            <a:ext cx="563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Physical significance of CURL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834188-1D12-7ADC-E19E-73C80F6F6FA7}"/>
              </a:ext>
            </a:extLst>
          </p:cNvPr>
          <p:cNvSpPr txBox="1"/>
          <p:nvPr/>
        </p:nvSpPr>
        <p:spPr>
          <a:xfrm>
            <a:off x="848411" y="1272619"/>
            <a:ext cx="1026789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If </a:t>
            </a:r>
            <a:r>
              <a:rPr lang="en-US" sz="3200" b="1" dirty="0"/>
              <a:t>curl = 0</a:t>
            </a:r>
            <a:r>
              <a:rPr lang="en-US" sz="3200" dirty="0"/>
              <a:t>, the field has </a:t>
            </a:r>
            <a:r>
              <a:rPr lang="en-US" sz="3200" b="1" dirty="0"/>
              <a:t>no rotation (</a:t>
            </a:r>
            <a:r>
              <a:rPr lang="en-US" sz="3200" dirty="0"/>
              <a:t>This means </a:t>
            </a:r>
            <a:r>
              <a:rPr lang="en-US" sz="3200" b="1" dirty="0"/>
              <a:t>no rotational component) and conservative</a:t>
            </a:r>
            <a:r>
              <a:rPr lang="en-US" sz="3200" dirty="0"/>
              <a:t> (irrotational).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If </a:t>
            </a:r>
            <a:r>
              <a:rPr lang="en-US" sz="3200" b="1" dirty="0"/>
              <a:t>curl ≠ 0</a:t>
            </a:r>
            <a:r>
              <a:rPr lang="en-US" sz="3200" dirty="0"/>
              <a:t>, the field has some </a:t>
            </a:r>
            <a:r>
              <a:rPr lang="en-US" sz="3200" b="1" dirty="0"/>
              <a:t>circulation or rotation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If curl &gt; 0</a:t>
            </a:r>
            <a:r>
              <a:rPr lang="en-US" sz="3200" dirty="0"/>
              <a:t>, Field rotates counterclockwise.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 If </a:t>
            </a:r>
            <a:r>
              <a:rPr lang="en-US" sz="3200" b="1" dirty="0"/>
              <a:t>curl&lt; 0,s </a:t>
            </a:r>
            <a:r>
              <a:rPr lang="en-US" sz="3200" dirty="0"/>
              <a:t>Field rotates clockwise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09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62A14C-A828-22B6-1106-1456C30C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8" y="865632"/>
            <a:ext cx="11943761" cy="56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0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9EAE7F-709E-5A91-D9F4-E4F51313F0B3}"/>
              </a:ext>
            </a:extLst>
          </p:cNvPr>
          <p:cNvSpPr txBox="1"/>
          <p:nvPr/>
        </p:nvSpPr>
        <p:spPr>
          <a:xfrm>
            <a:off x="4392891" y="2592371"/>
            <a:ext cx="2537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3426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07E21A-4E1D-EA38-476F-D3DABF03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DIFFERENTIAL OPERATOR 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C94A7E3-90E6-AB06-63E6-1A9A720B5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k</a:t>
                </a:r>
              </a:p>
              <a:p>
                <a:r>
                  <a:rPr lang="en-US" b="1" dirty="0"/>
                  <a:t>Purpose</a:t>
                </a:r>
                <a:r>
                  <a:rPr lang="en-US" dirty="0"/>
                  <a:t>: It forms the foundation for operations like </a:t>
                </a:r>
                <a:r>
                  <a:rPr lang="en-US" b="1" dirty="0"/>
                  <a:t>gradient</a:t>
                </a:r>
                <a:r>
                  <a:rPr lang="en-US" dirty="0"/>
                  <a:t>, </a:t>
                </a:r>
                <a:r>
                  <a:rPr lang="en-US" b="1" dirty="0"/>
                  <a:t>divergence</a:t>
                </a:r>
                <a:r>
                  <a:rPr lang="en-US" dirty="0"/>
                  <a:t>, and </a:t>
                </a:r>
                <a:r>
                  <a:rPr lang="en-US" b="1" dirty="0"/>
                  <a:t>curl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Acts on scalar and vector fields to produce different results.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C94A7E3-90E6-AB06-63E6-1A9A720B5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41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DC95EB-D7C4-9309-C2EC-B0BEC9D0556A}"/>
              </a:ext>
            </a:extLst>
          </p:cNvPr>
          <p:cNvSpPr txBox="1"/>
          <p:nvPr/>
        </p:nvSpPr>
        <p:spPr>
          <a:xfrm>
            <a:off x="4637988" y="113122"/>
            <a:ext cx="196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Gradient </a:t>
            </a:r>
            <a:endParaRPr lang="en-US" sz="36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6C2DD-A1C9-F86B-DF25-58C715F4AC35}"/>
                  </a:ext>
                </a:extLst>
              </p:cNvPr>
              <p:cNvSpPr txBox="1"/>
              <p:nvPr/>
            </p:nvSpPr>
            <p:spPr>
              <a:xfrm>
                <a:off x="875288" y="1036452"/>
                <a:ext cx="10116967" cy="2928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</a:t>
                </a:r>
                <a:r>
                  <a:rPr lang="en-US" sz="2800" b="1" dirty="0"/>
                  <a:t>gradient</a:t>
                </a:r>
                <a:r>
                  <a:rPr lang="en-US" sz="2800" dirty="0"/>
                  <a:t> of a scalar field </a:t>
                </a:r>
                <a:r>
                  <a:rPr lang="en-US" sz="2800" b="1" dirty="0"/>
                  <a:t>f(x, y, z)</a:t>
                </a:r>
                <a:r>
                  <a:rPr lang="en-US" sz="2800" dirty="0"/>
                  <a:t> points in the direction of the greatest rate of increase of </a:t>
                </a:r>
                <a:r>
                  <a:rPr lang="en-US" sz="2800" b="1" dirty="0"/>
                  <a:t>f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It converts a scalar field into a vector field.</a:t>
                </a:r>
              </a:p>
              <a:p>
                <a:r>
                  <a:rPr lang="en-US" sz="2800" b="1" dirty="0"/>
                  <a:t>Formula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2800" dirty="0"/>
                  <a:t>k</a:t>
                </a:r>
              </a:p>
              <a:p>
                <a:r>
                  <a:rPr lang="en-US" sz="2800" dirty="0"/>
                  <a:t>Where F is a Scalar </a:t>
                </a:r>
                <a:endParaRPr lang="en-US" sz="2800" b="1" dirty="0"/>
              </a:p>
              <a:p>
                <a:pPr marL="0" indent="0">
                  <a:buNone/>
                </a:pP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800" dirty="0"/>
                  <a:t> = a vector field.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46C2DD-A1C9-F86B-DF25-58C715F4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88" y="1036452"/>
                <a:ext cx="10116967" cy="2928302"/>
              </a:xfrm>
              <a:prstGeom prst="rect">
                <a:avLst/>
              </a:prstGeom>
              <a:blipFill>
                <a:blip r:embed="rId2"/>
                <a:stretch>
                  <a:fillRect l="-1266" t="-1875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DB8F4F1-C504-E8CA-CF47-AA3352EEBFDD}"/>
              </a:ext>
            </a:extLst>
          </p:cNvPr>
          <p:cNvSpPr/>
          <p:nvPr/>
        </p:nvSpPr>
        <p:spPr>
          <a:xfrm>
            <a:off x="5638799" y="4542817"/>
            <a:ext cx="1248383" cy="12787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937AF37-87A5-CD09-65D9-B2C0049AAE36}"/>
              </a:ext>
            </a:extLst>
          </p:cNvPr>
          <p:cNvSpPr/>
          <p:nvPr/>
        </p:nvSpPr>
        <p:spPr>
          <a:xfrm>
            <a:off x="4660391" y="489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A194854-C236-6CCB-B27D-C6C04CB2C0BB}"/>
              </a:ext>
            </a:extLst>
          </p:cNvPr>
          <p:cNvSpPr/>
          <p:nvPr/>
        </p:nvSpPr>
        <p:spPr>
          <a:xfrm>
            <a:off x="6887182" y="48938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59251A-6BAE-9C45-3DAD-470FF3043391}"/>
              </a:ext>
            </a:extLst>
          </p:cNvPr>
          <p:cNvSpPr/>
          <p:nvPr/>
        </p:nvSpPr>
        <p:spPr>
          <a:xfrm>
            <a:off x="3412302" y="4542817"/>
            <a:ext cx="1248383" cy="118943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DAC8F8-56CF-EB49-2A87-EF422CA59B8D}"/>
              </a:ext>
            </a:extLst>
          </p:cNvPr>
          <p:cNvSpPr/>
          <p:nvPr/>
        </p:nvSpPr>
        <p:spPr>
          <a:xfrm>
            <a:off x="7865590" y="4542817"/>
            <a:ext cx="1119458" cy="11186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66963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9004A-5C80-1CEC-BC35-0C23EDE8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86" y="450846"/>
            <a:ext cx="10662828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2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related image detail. Balloons | Hobby Lobby | 550293">
            <a:extLst>
              <a:ext uri="{FF2B5EF4-FFF2-40B4-BE49-F238E27FC236}">
                <a16:creationId xmlns:a16="http://schemas.microsoft.com/office/drawing/2014/main" id="{E5605DC9-94E2-3CE1-D1A5-E1D4C83206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18" y="1564850"/>
            <a:ext cx="3225506" cy="315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638E8-5C75-839F-5517-0D4BEE0B078A}"/>
              </a:ext>
            </a:extLst>
          </p:cNvPr>
          <p:cNvSpPr txBox="1"/>
          <p:nvPr/>
        </p:nvSpPr>
        <p:spPr>
          <a:xfrm>
            <a:off x="1847654" y="113121"/>
            <a:ext cx="914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Example of gradient and its physical significance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B0736-AD37-82CC-15A8-B8C17F53C1E8}"/>
                  </a:ext>
                </a:extLst>
              </p:cNvPr>
              <p:cNvSpPr txBox="1"/>
              <p:nvPr/>
            </p:nvSpPr>
            <p:spPr>
              <a:xfrm>
                <a:off x="443060" y="1564850"/>
                <a:ext cx="656105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magnitude of the gradient represents how fast the function is changing in that direction.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Understanding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The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/>
                  <a:t> increases at a rate of </a:t>
                </a:r>
                <a:r>
                  <a:rPr lang="en-US" sz="2400" b="1" dirty="0"/>
                  <a:t>2 units per unit step in the x-direction</a:t>
                </a:r>
                <a:r>
                  <a:rPr lang="en-US" sz="2400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sz="2400" dirty="0"/>
                  <a:t>The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en-US" sz="2400" dirty="0"/>
                  <a:t> increases at a rate of </a:t>
                </a:r>
                <a:r>
                  <a:rPr lang="en-US" sz="2400" b="1" dirty="0"/>
                  <a:t>4 units per unit step in the y-direction</a:t>
                </a:r>
                <a:r>
                  <a:rPr lang="en-US" sz="24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B0736-AD37-82CC-15A8-B8C17F53C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60" y="1564850"/>
                <a:ext cx="6561056" cy="4247317"/>
              </a:xfrm>
              <a:prstGeom prst="rect">
                <a:avLst/>
              </a:prstGeom>
              <a:blipFill>
                <a:blip r:embed="rId3"/>
                <a:stretch>
                  <a:fillRect l="-1487" t="-1149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53F43B-F3E8-6C27-5883-1606C31C98AB}"/>
                  </a:ext>
                </a:extLst>
              </p:cNvPr>
              <p:cNvSpPr txBox="1"/>
              <p:nvPr/>
            </p:nvSpPr>
            <p:spPr>
              <a:xfrm>
                <a:off x="1065228" y="3226843"/>
                <a:ext cx="20944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53F43B-F3E8-6C27-5883-1606C31C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28" y="3226843"/>
                <a:ext cx="209442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39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0633-4CF4-D7B2-7F53-E10B6E9E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BDFA5F-D89C-6D21-47A9-F13BBE8982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8815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k) .(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dirty="0"/>
                  <a:t> )</a:t>
                </a: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vector.</a:t>
                </a:r>
              </a:p>
              <a:p>
                <a:r>
                  <a:rPr lang="en-US" dirty="0"/>
                  <a:t>It converts a vector field into a scalar field.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= a vector field.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5BDFA5F-D89C-6D21-47A9-F13BBE8982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88156"/>
              </a:xfrm>
              <a:blipFill>
                <a:blip r:embed="rId2"/>
                <a:stretch>
                  <a:fillRect l="-1043" b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D98BD9-4BCF-3B03-72C3-5659A657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19" y="4608875"/>
            <a:ext cx="1261981" cy="12010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A5292-97F9-CC42-72D9-16DCD8550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676" y="4648939"/>
            <a:ext cx="1133954" cy="113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5E98E1-210E-2857-8964-8C1AE9C31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183" y="4956813"/>
            <a:ext cx="999831" cy="5182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455244-4F02-B46D-397B-7037C5774E7F}"/>
              </a:ext>
            </a:extLst>
          </p:cNvPr>
          <p:cNvSpPr/>
          <p:nvPr/>
        </p:nvSpPr>
        <p:spPr>
          <a:xfrm>
            <a:off x="4940014" y="4632061"/>
            <a:ext cx="1261980" cy="12010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Divergence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5CDB-C719-C6B5-E858-0C96DA315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994" y="4973466"/>
            <a:ext cx="999831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D10DD-0BA5-D9C9-8DE6-0B20C553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0" y="484377"/>
            <a:ext cx="11662659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3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D49447-AE18-BB44-3112-9934AAF0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1" y="2007909"/>
            <a:ext cx="10199802" cy="4619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B3B0D-A94C-122D-780E-0C813EF7D9CF}"/>
              </a:ext>
            </a:extLst>
          </p:cNvPr>
          <p:cNvSpPr txBox="1"/>
          <p:nvPr/>
        </p:nvSpPr>
        <p:spPr>
          <a:xfrm>
            <a:off x="518475" y="388724"/>
            <a:ext cx="113138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∇⋅F&gt;0, more fluid is leaving a region than entering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Source (Expansion).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∇⋅F&lt;0, more fluid is entering than leaving →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Sink (Compression).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If ∇⋅F=0,  the  f</a:t>
            </a:r>
            <a:r>
              <a:rPr lang="en-US" altLang="en-US" sz="2800" dirty="0"/>
              <a:t>ield is solenoidal.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604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E434B-21E7-64D7-D7D2-00CF572E2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92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356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DIFFERENTIAL OPERATOR DEL</vt:lpstr>
      <vt:lpstr>PowerPoint Presentation</vt:lpstr>
      <vt:lpstr>PowerPoint Presentation</vt:lpstr>
      <vt:lpstr>PowerPoint Presentation</vt:lpstr>
      <vt:lpstr>Divergence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Nazmul kader Chowdhury</dc:creator>
  <cp:lastModifiedBy>Nazmul kader Chowdhury</cp:lastModifiedBy>
  <cp:revision>12</cp:revision>
  <dcterms:created xsi:type="dcterms:W3CDTF">2025-02-22T07:37:25Z</dcterms:created>
  <dcterms:modified xsi:type="dcterms:W3CDTF">2025-08-22T16:44:53Z</dcterms:modified>
</cp:coreProperties>
</file>